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55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431" r:id="rId16"/>
    <p:sldId id="389" r:id="rId17"/>
    <p:sldId id="395" r:id="rId18"/>
    <p:sldId id="396" r:id="rId19"/>
    <p:sldId id="266" r:id="rId20"/>
    <p:sldId id="386" r:id="rId21"/>
    <p:sldId id="400" r:id="rId22"/>
    <p:sldId id="397" r:id="rId23"/>
    <p:sldId id="398" r:id="rId24"/>
    <p:sldId id="399" r:id="rId25"/>
    <p:sldId id="263" r:id="rId26"/>
    <p:sldId id="262" r:id="rId27"/>
    <p:sldId id="267" r:id="rId28"/>
    <p:sldId id="401" r:id="rId29"/>
    <p:sldId id="261" r:id="rId30"/>
    <p:sldId id="327" r:id="rId31"/>
    <p:sldId id="405" r:id="rId32"/>
    <p:sldId id="350" r:id="rId33"/>
    <p:sldId id="407" r:id="rId34"/>
    <p:sldId id="422" r:id="rId35"/>
    <p:sldId id="404" r:id="rId36"/>
    <p:sldId id="433" r:id="rId37"/>
    <p:sldId id="435" r:id="rId38"/>
    <p:sldId id="402" r:id="rId39"/>
    <p:sldId id="424" r:id="rId40"/>
    <p:sldId id="425" r:id="rId41"/>
    <p:sldId id="426" r:id="rId42"/>
    <p:sldId id="270" r:id="rId43"/>
    <p:sldId id="271" r:id="rId44"/>
    <p:sldId id="273" r:id="rId45"/>
    <p:sldId id="282" r:id="rId46"/>
    <p:sldId id="281" r:id="rId47"/>
    <p:sldId id="284" r:id="rId48"/>
    <p:sldId id="283" r:id="rId49"/>
    <p:sldId id="427" r:id="rId50"/>
    <p:sldId id="428" r:id="rId51"/>
    <p:sldId id="436" r:id="rId52"/>
    <p:sldId id="438" r:id="rId53"/>
    <p:sldId id="4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6"/>
    <p:restoredTop sz="94656"/>
  </p:normalViewPr>
  <p:slideViewPr>
    <p:cSldViewPr snapToGrid="0" snapToObjects="1">
      <p:cViewPr varScale="1">
        <p:scale>
          <a:sx n="108" d="100"/>
          <a:sy n="108" d="100"/>
        </p:scale>
        <p:origin x="21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5.wdp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xo4vi6Ub4I" TargetMode="External"/><Relationship Id="rId7" Type="http://schemas.openxmlformats.org/officeDocument/2006/relationships/hyperlink" Target="http://programmingcomputervision.com/" TargetMode="External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ipac.caltech.edu/staff/fmasci/home/astro_refs/Digital_Image_Processing_2ndEd.pdf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</a:t>
            </a:r>
            <a:r>
              <a:rPr lang="en-US" sz="3600" b="1" dirty="0" err="1"/>
              <a:t>alonyan@</a:t>
            </a:r>
            <a:r>
              <a:rPr lang="en-US" sz="3600" b="1" err="1"/>
              <a:t>g</a:t>
            </a:r>
            <a:r>
              <a:rPr lang="en-US" sz="3600" b="1"/>
              <a:t>.ucla.</a:t>
            </a:r>
            <a:r>
              <a:rPr lang="en-US" sz="3600" b="1" dirty="0" err="1"/>
              <a:t>com</a:t>
            </a:r>
            <a:endParaRPr lang="en-US" sz="3600" b="1" dirty="0"/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Abbe’s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</a:t>
            </a:r>
            <a:r>
              <a:rPr lang="en-US" u="sng" dirty="0"/>
              <a:t>not diffraction limited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816321" y="1703415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81616" y="2803279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84820" y="2803279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82287" y="2987945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77760" y="3004571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not Image Processing?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8902" y="4919008"/>
            <a:ext cx="11754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is not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doesn’t create new data – that’s called image manipulation/forgery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always better to fix problems on the acquisition side than on the processing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/>
              <a:t>Good data is 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08EC8-564A-4549-8D35-9BD7E3194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4" b="98544" l="0" r="100000">
                        <a14:foregroundMark x1="45467" y1="75121" x2="30533" y2="62015"/>
                        <a14:foregroundMark x1="49200" y1="61044" x2="46333" y2="58374"/>
                        <a14:foregroundMark x1="61533" y1="53762" x2="61533" y2="53762"/>
                        <a14:foregroundMark x1="43467" y1="51092" x2="43467" y2="51092"/>
                        <a14:foregroundMark x1="46867" y1="55825" x2="44600" y2="49515"/>
                        <a14:foregroundMark x1="53467" y1="47451" x2="53467" y2="47451"/>
                        <a14:foregroundMark x1="46600" y1="52184" x2="48067" y2="45874"/>
                        <a14:foregroundMark x1="9067" y1="45874" x2="9067" y2="64684"/>
                        <a14:foregroundMark x1="9600" y1="23422" x2="9600" y2="23422"/>
                        <a14:foregroundMark x1="4733" y1="14563" x2="4733" y2="14563"/>
                        <a14:foregroundMark x1="1000" y1="17233" x2="3867" y2="15049"/>
                        <a14:foregroundMark x1="14800" y1="71481" x2="11067" y2="70388"/>
                        <a14:foregroundMark x1="49333" y1="43568" x2="49333" y2="43568"/>
                        <a14:foregroundMark x1="49667" y1="43568" x2="51467" y2="43811"/>
                        <a14:foregroundMark x1="52533" y1="44903" x2="57667" y2="52184"/>
                        <a14:foregroundMark x1="58933" y1="55583" x2="58933" y2="55583"/>
                        <a14:foregroundMark x1="57400" y1="51942" x2="59800" y2="55340"/>
                        <a14:foregroundMark x1="59533" y1="59830" x2="62200" y2="54126"/>
                        <a14:foregroundMark x1="63933" y1="52184" x2="61667" y2="52184"/>
                        <a14:foregroundMark x1="64000" y1="51699" x2="64000" y2="51699"/>
                        <a14:foregroundMark x1="74667" y1="75243" x2="74667" y2="75243"/>
                        <a14:foregroundMark x1="93333" y1="72451" x2="91733" y2="73544"/>
                        <a14:foregroundMark x1="87533" y1="64199" x2="87533" y2="64199"/>
                        <a14:foregroundMark x1="94267" y1="72087" x2="94267" y2="72087"/>
                        <a14:foregroundMark x1="9600" y1="65777" x2="10800" y2="68932"/>
                        <a14:foregroundMark x1="7267" y1="45752" x2="7267" y2="45752"/>
                        <a14:foregroundMark x1="6933" y1="48058" x2="6933" y2="48058"/>
                        <a14:foregroundMark x1="5867" y1="44903" x2="5867" y2="44903"/>
                        <a14:foregroundMark x1="4867" y1="44053" x2="4867" y2="44053"/>
                        <a14:foregroundMark x1="6200" y1="14927" x2="6200" y2="14927"/>
                        <a14:foregroundMark x1="7667" y1="14320" x2="7667" y2="14320"/>
                        <a14:foregroundMark x1="48867" y1="53883" x2="48867" y2="53883"/>
                        <a14:foregroundMark x1="47600" y1="50364" x2="48600" y2="52427"/>
                        <a14:foregroundMark x1="45333" y1="47573" x2="44000" y2="46845"/>
                        <a14:foregroundMark x1="45867" y1="48058" x2="45733" y2="47573"/>
                        <a14:foregroundMark x1="33400" y1="45510" x2="33400" y2="45510"/>
                        <a14:backgroundMark x1="96800" y1="61044" x2="74667" y2="46966"/>
                        <a14:backgroundMark x1="52667" y1="54612" x2="52667" y2="54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3205" y="1578315"/>
            <a:ext cx="5799612" cy="3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  <a:solidFill>
            <a:srgbClr val="0D0D0D">
              <a:alpha val="25098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Cryo-EM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</a:t>
            </a:r>
          </a:p>
          <a:p>
            <a:pPr lvl="1"/>
            <a:r>
              <a:rPr lang="en-US" dirty="0"/>
              <a:t>What is a digital image</a:t>
            </a:r>
          </a:p>
          <a:p>
            <a:pPr lvl="1"/>
            <a:r>
              <a:rPr lang="en-US" dirty="0"/>
              <a:t>Pixel-level operations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Pixel-level operations (cont.)</a:t>
            </a:r>
          </a:p>
          <a:p>
            <a:pPr lvl="1"/>
            <a:r>
              <a:rPr lang="en-US" dirty="0"/>
              <a:t>Variance balancing (thresholding)</a:t>
            </a:r>
          </a:p>
          <a:p>
            <a:pPr lvl="1"/>
            <a:r>
              <a:rPr lang="en-US" dirty="0"/>
              <a:t>Image segmentation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Image segmentation (cont.)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Intro to modern computer vision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imaging.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course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You’re </a:t>
            </a:r>
            <a:r>
              <a:rPr lang="en-US" sz="2400" u="sng" dirty="0"/>
              <a:t>strongly encouraged</a:t>
            </a:r>
            <a:r>
              <a:rPr lang="en-US" sz="2400" dirty="0"/>
              <a:t> to work in pairs/groups, and to use google to look for answers. This is how this works in the real world!</a:t>
            </a:r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you can either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Working on your own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62B42-5995-6741-8F99-85753A23CFF4}"/>
              </a:ext>
            </a:extLst>
          </p:cNvPr>
          <p:cNvSpPr txBox="1"/>
          <p:nvPr/>
        </p:nvSpPr>
        <p:spPr>
          <a:xfrm>
            <a:off x="1068779" y="2339439"/>
            <a:ext cx="10285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 data is included as part of the workshop.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Please only attempt to try your own data </a:t>
            </a:r>
            <a:r>
              <a:rPr lang="en-US" sz="2400" b="1" dirty="0"/>
              <a:t>after </a:t>
            </a:r>
            <a:r>
              <a:rPr lang="en-US" sz="2400" dirty="0"/>
              <a:t>you completed the task with the 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ability to debug your code will be 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If you need further help with your own data, the Collaboratory offers consultation/collaboration on image processing (among other things)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5227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Breakout sessions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62B42-5995-6741-8F99-85753A23CFF4}"/>
              </a:ext>
            </a:extLst>
          </p:cNvPr>
          <p:cNvSpPr txBox="1"/>
          <p:nvPr/>
        </p:nvSpPr>
        <p:spPr>
          <a:xfrm>
            <a:off x="1068779" y="2339439"/>
            <a:ext cx="102850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During the workshop, I will periodically transition you to breakout rooms where you can work together on completing the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You’re strongly encouraged to share screens and work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2728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get going!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download/clone the relevant course material and access it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7B18-6D47-6D4D-8E15-FD3D492D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2290582"/>
            <a:ext cx="8346510" cy="4567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618418" y="5073041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0384077" y="5396206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3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https://www.youtube.com/watch?v=1xo4vi6Ub4I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117378" y="6193098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883037" y="6516263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2B6569-DCE4-C444-BB2F-39CDD726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60" y="2264702"/>
            <a:ext cx="7968877" cy="44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Move the .ZIP file to wherever you want it (/Documents is a good spot) and unzip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navigate (cd) in the terminal/command line to wherever you want it and type:</a:t>
            </a:r>
          </a:p>
          <a:p>
            <a:pPr marL="0" indent="0">
              <a:buNone/>
            </a:pPr>
            <a:r>
              <a:rPr lang="en-US" dirty="0"/>
              <a:t> 	 </a:t>
            </a:r>
            <a:r>
              <a:rPr lang="en-US" i="1" dirty="0"/>
              <a:t>git clone </a:t>
            </a:r>
            <a:r>
              <a:rPr lang="en-US" i="1" dirty="0">
                <a:hlinkClick r:id="rId2"/>
              </a:rPr>
              <a:t>https://github.com/alonyan/DIP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196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Navigate to wherever you saved the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*.</a:t>
            </a:r>
            <a:r>
              <a:rPr lang="en-US" sz="2400" dirty="0" err="1"/>
              <a:t>ipynb</a:t>
            </a:r>
            <a:r>
              <a:rPr lang="en-US" sz="2400" dirty="0"/>
              <a:t> is the suffix of a notebook. Open the Student version (preferably) or the Teacher version of the </a:t>
            </a:r>
            <a:r>
              <a:rPr lang="en-US" sz="2400" dirty="0" err="1"/>
              <a:t>nb.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32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CB77F7-3AD8-9446-8398-A89C1A21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52"/>
            <a:ext cx="12192000" cy="6714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9DF52-68A1-CA4B-A825-38C15A64615F}"/>
              </a:ext>
            </a:extLst>
          </p:cNvPr>
          <p:cNvSpPr txBox="1"/>
          <p:nvPr/>
        </p:nvSpPr>
        <p:spPr>
          <a:xfrm>
            <a:off x="5486400" y="3592883"/>
            <a:ext cx="6947066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You should see something like this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Notebooks are divided into code blocks called “cells”. To run all the code in a specific cell hit </a:t>
            </a:r>
            <a:r>
              <a:rPr lang="en-US" sz="2400" b="1" dirty="0" err="1"/>
              <a:t>Shift+Enter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1508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package structure – Modular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4BA07-599C-0D42-B4FE-6627F491DBD6}"/>
              </a:ext>
            </a:extLst>
          </p:cNvPr>
          <p:cNvSpPr txBox="1"/>
          <p:nvPr/>
        </p:nvSpPr>
        <p:spPr>
          <a:xfrm>
            <a:off x="3562596" y="169068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Package . Module .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D5690-0F43-6F44-8F67-85CFEF7AFFB2}"/>
              </a:ext>
            </a:extLst>
          </p:cNvPr>
          <p:cNvSpPr txBox="1"/>
          <p:nvPr/>
        </p:nvSpPr>
        <p:spPr>
          <a:xfrm>
            <a:off x="3574472" y="2251247"/>
            <a:ext cx="1638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modules</a:t>
            </a:r>
          </a:p>
          <a:p>
            <a:endParaRPr lang="en-US" dirty="0"/>
          </a:p>
          <a:p>
            <a:r>
              <a:rPr lang="en-US" dirty="0"/>
              <a:t>Directory containing *.</a:t>
            </a:r>
            <a:r>
              <a:rPr lang="en-US" dirty="0" err="1"/>
              <a:t>py</a:t>
            </a:r>
            <a:r>
              <a:rPr lang="en-US" dirty="0"/>
              <a:t> files (and an __</a:t>
            </a:r>
            <a:r>
              <a:rPr lang="en-US" dirty="0" err="1"/>
              <a:t>init</a:t>
            </a:r>
            <a:r>
              <a:rPr lang="en-US" dirty="0"/>
              <a:t>__.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3548D-C405-CA41-9015-0E5F51CAB265}"/>
              </a:ext>
            </a:extLst>
          </p:cNvPr>
          <p:cNvSpPr txBox="1"/>
          <p:nvPr/>
        </p:nvSpPr>
        <p:spPr>
          <a:xfrm>
            <a:off x="5118263" y="2251247"/>
            <a:ext cx="1638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functions </a:t>
            </a:r>
          </a:p>
          <a:p>
            <a:endParaRPr lang="en-US" dirty="0"/>
          </a:p>
          <a:p>
            <a:r>
              <a:rPr lang="en-US" dirty="0"/>
              <a:t>Single *.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AAE17-0A0D-4A49-BC83-62E8FF6D6D56}"/>
              </a:ext>
            </a:extLst>
          </p:cNvPr>
          <p:cNvSpPr txBox="1"/>
          <p:nvPr/>
        </p:nvSpPr>
        <p:spPr>
          <a:xfrm>
            <a:off x="6662055" y="2251247"/>
            <a:ext cx="1638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a thing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Text within a *.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3D461-F009-5144-975A-9A974E98EB4F}"/>
              </a:ext>
            </a:extLst>
          </p:cNvPr>
          <p:cNvSpPr txBox="1"/>
          <p:nvPr/>
        </p:nvSpPr>
        <p:spPr>
          <a:xfrm>
            <a:off x="838200" y="4714504"/>
            <a:ext cx="7228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package </a:t>
            </a:r>
            <a:r>
              <a:rPr lang="en-US" dirty="0">
                <a:solidFill>
                  <a:srgbClr val="FF0000"/>
                </a:solidFill>
              </a:rPr>
              <a:t>as </a:t>
            </a:r>
            <a:r>
              <a:rPr lang="en-US" dirty="0" err="1">
                <a:solidFill>
                  <a:srgbClr val="FF0000"/>
                </a:solidFill>
              </a:rPr>
              <a:t>pkg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/>
              <a:t>pkg.module.function</a:t>
            </a:r>
            <a:r>
              <a:rPr lang="en-US" dirty="0"/>
              <a:t>()</a:t>
            </a:r>
          </a:p>
          <a:p>
            <a:r>
              <a:rPr lang="en-US" dirty="0"/>
              <a:t>From package import module			</a:t>
            </a:r>
            <a:r>
              <a:rPr lang="en-US" dirty="0" err="1"/>
              <a:t>module.function</a:t>
            </a:r>
            <a:r>
              <a:rPr lang="en-US" dirty="0"/>
              <a:t>()</a:t>
            </a:r>
          </a:p>
          <a:p>
            <a:r>
              <a:rPr lang="en-US" dirty="0"/>
              <a:t>From </a:t>
            </a:r>
            <a:r>
              <a:rPr lang="en-US" dirty="0" err="1"/>
              <a:t>package.module</a:t>
            </a:r>
            <a:r>
              <a:rPr lang="en-US" dirty="0"/>
              <a:t> import function		function()</a:t>
            </a:r>
          </a:p>
          <a:p>
            <a:r>
              <a:rPr lang="en-US" dirty="0"/>
              <a:t>From module import *			</a:t>
            </a:r>
            <a:r>
              <a:rPr lang="en-US" dirty="0" err="1"/>
              <a:t>any_function_in_module</a:t>
            </a:r>
            <a:r>
              <a:rPr lang="en-US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41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7CF7E8-672F-B545-9358-8F58E022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035452-A7AB-5040-820F-E8F9079D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090" y="365125"/>
            <a:ext cx="4193819" cy="63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96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a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E46D-C28F-5049-8144-371BF30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1" y="2152073"/>
            <a:ext cx="5061541" cy="352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D018-BF8E-6C4C-80F0-2AF80EB44C18}"/>
              </a:ext>
            </a:extLst>
          </p:cNvPr>
          <p:cNvSpPr/>
          <p:nvPr/>
        </p:nvSpPr>
        <p:spPr>
          <a:xfrm>
            <a:off x="9155875" y="4405745"/>
            <a:ext cx="3036125" cy="160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plane.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28738</TotalTime>
  <Words>1990</Words>
  <Application>Microsoft Macintosh PowerPoint</Application>
  <PresentationFormat>Widescreen</PresentationFormat>
  <Paragraphs>307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Mangal</vt:lpstr>
      <vt:lpstr>Office Theme</vt:lpstr>
      <vt:lpstr>Digital Image Processing in Python</vt:lpstr>
      <vt:lpstr>Workshop overview</vt:lpstr>
      <vt:lpstr>Workshop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What is not Image Processing?</vt:lpstr>
      <vt:lpstr>Why do we need image processing?</vt:lpstr>
      <vt:lpstr>(Optical) Microscopy circa y&lt;2000 (b.f.p)</vt:lpstr>
      <vt:lpstr>Microscopy circa y&gt;2000 (a.f.p)</vt:lpstr>
      <vt:lpstr>Reproducibility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What we’ll be doing</vt:lpstr>
      <vt:lpstr>Working on your own data</vt:lpstr>
      <vt:lpstr>Breakout sessions</vt:lpstr>
      <vt:lpstr>Setup</vt:lpstr>
      <vt:lpstr>Cloning/Downloading the course repository</vt:lpstr>
      <vt:lpstr>Cloning/Downloading the course repository</vt:lpstr>
      <vt:lpstr>Cloning/Downloading the course repository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PowerPoint Presentation</vt:lpstr>
      <vt:lpstr>Python package structure – Modular programming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173</cp:revision>
  <cp:lastPrinted>2019-10-15T18:10:05Z</cp:lastPrinted>
  <dcterms:created xsi:type="dcterms:W3CDTF">2018-10-24T20:43:02Z</dcterms:created>
  <dcterms:modified xsi:type="dcterms:W3CDTF">2020-11-06T23:17:06Z</dcterms:modified>
</cp:coreProperties>
</file>